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9" r:id="rId1"/>
  </p:sldMasterIdLst>
  <p:sldIdLst>
    <p:sldId id="256" r:id="rId2"/>
    <p:sldId id="268" r:id="rId3"/>
    <p:sldId id="265" r:id="rId4"/>
    <p:sldId id="266" r:id="rId5"/>
    <p:sldId id="267" r:id="rId6"/>
    <p:sldId id="323" r:id="rId7"/>
    <p:sldId id="32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E6E6E6"/>
    <a:srgbClr val="008000"/>
    <a:srgbClr val="006666"/>
    <a:srgbClr val="FFFFFF"/>
    <a:srgbClr val="A6A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06" autoAdjust="0"/>
    <p:restoredTop sz="94660"/>
  </p:normalViewPr>
  <p:slideViewPr>
    <p:cSldViewPr snapToGrid="0">
      <p:cViewPr varScale="1">
        <p:scale>
          <a:sx n="69" d="100"/>
          <a:sy n="69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850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43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47616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9837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952445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6096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4567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751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016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12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629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853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708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287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313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069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9/5/2023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30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0155" y="1572552"/>
            <a:ext cx="8001000" cy="2971801"/>
          </a:xfrm>
        </p:spPr>
        <p:txBody>
          <a:bodyPr/>
          <a:lstStyle/>
          <a:p>
            <a:pPr algn="ctr"/>
            <a:r>
              <a:rPr lang="ar-IQ" sz="4800" b="1" dirty="0">
                <a:solidFill>
                  <a:schemeClr val="tx1"/>
                </a:solidFill>
              </a:rPr>
              <a:t>النقد المعماري</a:t>
            </a:r>
            <a:br>
              <a:rPr lang="ar-IQ" sz="4800" b="1" dirty="0">
                <a:solidFill>
                  <a:schemeClr val="tx1"/>
                </a:solidFill>
              </a:rPr>
            </a:br>
            <a:br>
              <a:rPr lang="ar-IQ" sz="4800" b="1" dirty="0">
                <a:solidFill>
                  <a:schemeClr val="tx1"/>
                </a:solidFill>
              </a:rPr>
            </a:br>
            <a:r>
              <a:rPr lang="ar-IQ" sz="2400" b="1" dirty="0">
                <a:solidFill>
                  <a:schemeClr val="tx1"/>
                </a:solidFill>
              </a:rPr>
              <a:t>المرحلة الخامسة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3584529" y="5564095"/>
            <a:ext cx="7766936" cy="1096899"/>
          </a:xfrm>
        </p:spPr>
        <p:txBody>
          <a:bodyPr>
            <a:normAutofit/>
          </a:bodyPr>
          <a:lstStyle/>
          <a:p>
            <a:r>
              <a:rPr lang="ar-IQ" sz="2400" dirty="0">
                <a:solidFill>
                  <a:schemeClr val="tx1"/>
                </a:solidFill>
              </a:rPr>
              <a:t>الدكتور : حامد حياب سمير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82555" y="1101110"/>
            <a:ext cx="7766936" cy="109689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IQ" sz="2400">
                <a:solidFill>
                  <a:schemeClr val="tx1"/>
                </a:solidFill>
              </a:rPr>
              <a:t>جامعة البصرة </a:t>
            </a:r>
          </a:p>
          <a:p>
            <a:r>
              <a:rPr lang="ar-IQ" sz="2400">
                <a:solidFill>
                  <a:schemeClr val="tx1"/>
                </a:solidFill>
              </a:rPr>
              <a:t>كلية الهندسة </a:t>
            </a:r>
          </a:p>
          <a:p>
            <a:r>
              <a:rPr lang="ar-IQ" sz="2400">
                <a:solidFill>
                  <a:schemeClr val="tx1"/>
                </a:solidFill>
              </a:rPr>
              <a:t>قسم هندسة العمارة     </a:t>
            </a:r>
            <a:r>
              <a:rPr lang="ar-IQ"/>
              <a:t> </a:t>
            </a:r>
            <a:endParaRPr lang="en-US" dirty="0"/>
          </a:p>
        </p:txBody>
      </p:sp>
      <p:pic>
        <p:nvPicPr>
          <p:cNvPr id="5" name="Picture 4" descr="C:\Users\alzahraa ajina\AppData\Local\Microsoft\Windows\INetCache\Content.Word\untitled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0754" y="484969"/>
            <a:ext cx="1861185" cy="18611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0610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74627" y="1113088"/>
            <a:ext cx="8001000" cy="2971801"/>
          </a:xfrm>
        </p:spPr>
        <p:txBody>
          <a:bodyPr/>
          <a:lstStyle/>
          <a:p>
            <a:pPr algn="ctr"/>
            <a:r>
              <a:rPr lang="ar-IQ" b="1" dirty="0">
                <a:solidFill>
                  <a:schemeClr val="tx1"/>
                </a:solidFill>
              </a:rPr>
              <a:t>المحاضرة الثالثة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ar-IQ" b="1" dirty="0">
                <a:solidFill>
                  <a:schemeClr val="tx1"/>
                </a:solidFill>
              </a:rPr>
              <a:t>النقد في العمارة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658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3943" y="847377"/>
            <a:ext cx="9081035" cy="50180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IQ" sz="40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النقد في العمارة</a:t>
            </a:r>
            <a:r>
              <a:rPr lang="ar-IQ" sz="4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:</a:t>
            </a: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IQ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هو وسيلة للتعبير الذاتي عن البيئة المحيطة و يمثل صورة لما يجب ان تكون علية العمارة مستقبلا ويكون من خلال طرح او تقديم نظرية صالحة للتصميم المعماري او اقتراح اسس لتقييم قيمة عمل معماري . 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IQ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IQ" sz="40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النقد ايضا</a:t>
            </a:r>
            <a:r>
              <a:rPr lang="ar-IQ" sz="4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: </a:t>
            </a: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IQ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هو سياسة التذوق و التي تهدف الى تنظيم و تصنيف الاشياء و المفردات من خلال ايجاد او خلق منهج معين اعتماداعلى مبادئ معينة و ثابتة 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727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0060" y="0"/>
            <a:ext cx="8802168" cy="69477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IQ" sz="2800" b="1" u="sng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الناقد </a:t>
            </a:r>
            <a:r>
              <a:rPr lang="ar-IQ" sz="2800" u="sng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ar-IQ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هو الشخص الذي يقوم بعملية النقد و الذي يجب ان تكون عنده بعض الصفات المميزه مثل المعرفة بالشئ و كذلك الخبرة </a:t>
            </a:r>
            <a:r>
              <a:rPr lang="ar-IQ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IQ" sz="28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مواصفات الناقد الجيد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IQ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1- </a:t>
            </a:r>
            <a:r>
              <a:rPr lang="ar-IQ" sz="3200" b="1" u="sng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الذوق</a:t>
            </a:r>
            <a:r>
              <a:rPr lang="ar-IQ" sz="32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:</a:t>
            </a: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IQ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IQ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و هو القدرة على ادراك وتقدير و تمييز الجمال او القيم الجمالية 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/>
            <a:r>
              <a:rPr lang="ar-IQ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الذوق هو عملية فطرية تولد بالفطرة عند الانسان </a:t>
            </a:r>
            <a:r>
              <a:rPr lang="ar-IQ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IQ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2- </a:t>
            </a:r>
            <a:r>
              <a:rPr lang="ar-IQ" sz="3200" b="1" u="sng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الثقافة : </a:t>
            </a: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IQ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شرط اساسي و مهم للناقد، الناقد يجب ان يكون عندة خزين ثقافي و مطلع بالاشياء و يكون عنده شي من كل شي ،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IQ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تكتسب من المعرفة بالعمارة والاختصاصات الاخرى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/>
            <a:r>
              <a:rPr lang="ar-IQ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3- </a:t>
            </a:r>
            <a:r>
              <a:rPr lang="ar-IQ" sz="3200" b="1" u="sng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المران : </a:t>
            </a:r>
          </a:p>
          <a:p>
            <a:pPr algn="r"/>
            <a:r>
              <a:rPr lang="ar-IQ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تبقى الاستفادة من العنصرين اعلاه محدودة اذا لم يرافقها مران طويل </a:t>
            </a:r>
            <a:r>
              <a:rPr lang="ar-IQ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42970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80392" y="201190"/>
            <a:ext cx="9144000" cy="7038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IQ" sz="28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عملية النقد بدأت رسميا  بتاسيس رابطة النقاد العالمين للعمارة التي تأسست سنة1978 في المكسيك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endParaRPr lang="ar-IQ" sz="2800" b="1" dirty="0">
              <a:solidFill>
                <a:srgbClr val="0066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IQ" sz="2800" b="1" dirty="0">
                <a:solidFill>
                  <a:srgbClr val="0066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الحاجة الى النقد: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IQ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IQ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1-  </a:t>
            </a:r>
            <a:r>
              <a:rPr lang="ar-IQ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كثرة التوجهات في العمارة التي ظهرت في فترة معينة ،هذه التوجهات ادت الى حالة من التشوش و الارباك في المشهد العام للعمارة مما ادى او اقترب من حالة الفوضى المعمارية (استخدام اشكال معمارية دون معرفة معانيها).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IQ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2- </a:t>
            </a:r>
            <a:r>
              <a:rPr lang="ar-IQ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التغيرات التي حصلت في مسار العمارة , حيث مرت العمارة بعدة مراحل هي:</a:t>
            </a: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IQ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المرحلة الاولى ( الحرفية) التي كانت تقلج صورة معينة او نموذج معين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IQ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العمارة الصورية التي اصبح فيها تحرر اكبر من العمارة الحرفية التي كانت سائدة في القرن الثامن عشر و التي ترتقي بالعمارة الى مستوى الفنون 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IQ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العمارة الفكرية التي تنبع من فكر معين او فلسفة معينة 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259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07581" y="1089832"/>
            <a:ext cx="8462263" cy="4651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ar-IQ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العمارة الحرفية: التي كانت تقلد صفات نموذج جمالي يعود الى مرحلة معينه.</a:t>
            </a:r>
          </a:p>
          <a:p>
            <a:pPr marL="285750" indent="-285750" algn="r" rtl="1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IQ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-العمارة الصورية:  التي اصبح فيها تحرر اكبر من تقليد النموذج التي كانت سائدة في القرن الثامن عشر و سعت للارتقاء بالعمارة الى مستوى الفنون الجميلة .</a:t>
            </a: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---</a:t>
            </a:r>
            <a:r>
              <a:rPr lang="ar-IQ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-العمارة الفكرية : تتبع فكرا معينا من خلال نظرية معينه تحول الفكر الى مبادئ وقواعد في العمارة 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088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71120" y="216927"/>
            <a:ext cx="10231120" cy="2873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24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ثالثا: البناء والانشاء 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يكون من خلال بعدين رئيسيين هما:</a:t>
            </a:r>
          </a:p>
          <a:p>
            <a:pPr marL="22860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1- البعد المادي</a:t>
            </a:r>
          </a:p>
          <a:p>
            <a:pPr marL="22860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2- البعد التعبيري </a:t>
            </a:r>
          </a:p>
          <a:p>
            <a:pPr marL="22860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الناقد يتعامل مع المنتج المعماري ويهتم بالجانب الجمالي فانه  يركز على البعد التعبيري اكثر من المادي  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80307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350</TotalTime>
  <Words>414</Words>
  <Application>Microsoft Office PowerPoint</Application>
  <PresentationFormat>Widescreen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Trebuchet MS</vt:lpstr>
      <vt:lpstr>Wingdings 3</vt:lpstr>
      <vt:lpstr>Facet</vt:lpstr>
      <vt:lpstr>النقد المعماري  المرحلة الخامسة</vt:lpstr>
      <vt:lpstr>المحاضرة الثالثة النقد في العمارة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الاولى النقد</dc:title>
  <dc:creator>alzahraa ajina</dc:creator>
  <cp:lastModifiedBy>HamedTemeemi</cp:lastModifiedBy>
  <cp:revision>40</cp:revision>
  <dcterms:created xsi:type="dcterms:W3CDTF">2019-05-03T20:09:51Z</dcterms:created>
  <dcterms:modified xsi:type="dcterms:W3CDTF">2023-09-04T21:17:10Z</dcterms:modified>
</cp:coreProperties>
</file>